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8"/>
  </p:notesMasterIdLst>
  <p:sldIdLst>
    <p:sldId id="331" r:id="rId2"/>
    <p:sldId id="258" r:id="rId3"/>
    <p:sldId id="259" r:id="rId4"/>
    <p:sldId id="273" r:id="rId5"/>
    <p:sldId id="260" r:id="rId6"/>
    <p:sldId id="274" r:id="rId7"/>
    <p:sldId id="275" r:id="rId8"/>
    <p:sldId id="276" r:id="rId9"/>
    <p:sldId id="277" r:id="rId10"/>
    <p:sldId id="278" r:id="rId11"/>
    <p:sldId id="280" r:id="rId12"/>
    <p:sldId id="307" r:id="rId13"/>
    <p:sldId id="309" r:id="rId14"/>
    <p:sldId id="308" r:id="rId15"/>
    <p:sldId id="310" r:id="rId16"/>
    <p:sldId id="330" r:id="rId17"/>
    <p:sldId id="281" r:id="rId18"/>
    <p:sldId id="312" r:id="rId19"/>
    <p:sldId id="313" r:id="rId20"/>
    <p:sldId id="283" r:id="rId21"/>
    <p:sldId id="314" r:id="rId22"/>
    <p:sldId id="284" r:id="rId23"/>
    <p:sldId id="285" r:id="rId24"/>
    <p:sldId id="315" r:id="rId25"/>
    <p:sldId id="286" r:id="rId26"/>
    <p:sldId id="316" r:id="rId27"/>
    <p:sldId id="287" r:id="rId28"/>
    <p:sldId id="318" r:id="rId29"/>
    <p:sldId id="288" r:id="rId30"/>
    <p:sldId id="289" r:id="rId31"/>
    <p:sldId id="319" r:id="rId32"/>
    <p:sldId id="290" r:id="rId33"/>
    <p:sldId id="326" r:id="rId34"/>
    <p:sldId id="327" r:id="rId35"/>
    <p:sldId id="328" r:id="rId36"/>
    <p:sldId id="32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pos="2494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901"/>
    <a:srgbClr val="571F1C"/>
    <a:srgbClr val="8AAB00"/>
    <a:srgbClr val="CF722A"/>
    <a:srgbClr val="B44601"/>
    <a:srgbClr val="FECB01"/>
    <a:srgbClr val="608611"/>
    <a:srgbClr val="A6B82B"/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pos="226"/>
        <p:guide pos="5534"/>
        <p:guide orient="horz" pos="4088"/>
        <p:guide orient="horz" pos="981"/>
        <p:guide pos="2494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 err="1" smtClean="0"/>
              <a:t>extimated</a:t>
            </a:r>
            <a:r>
              <a:rPr lang="en-US" dirty="0" smtClean="0"/>
              <a:t> in order to re-plant</a:t>
            </a:r>
            <a:r>
              <a:rPr lang="en-US" baseline="0" dirty="0" smtClean="0"/>
              <a:t> the vines that get infected every year. </a:t>
            </a:r>
          </a:p>
          <a:p>
            <a:r>
              <a:rPr lang="en-US" baseline="0" dirty="0" smtClean="0"/>
              <a:t>While the economic loss of a billion Euros in France is due to the production decrease in both quality and quantity. The same goes for California (0,25 billion Dollars) and For Australia (8,3 billion dollars).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a smaller production also the quality of the grapes is</a:t>
            </a:r>
            <a:r>
              <a:rPr lang="en-US" baseline="0" dirty="0" smtClean="0"/>
              <a:t> reduced. Very important is the fact that the pH is higher. It is advisable not to use the grapes that come from an infected plant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</a:t>
            </a:r>
            <a:r>
              <a:rPr lang="en-US" baseline="0" dirty="0" smtClean="0"/>
              <a:t> if use it or not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technique is the fastest compared to TTR and over grafting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stwBSAIbKU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network-data.eu/intranet/libretti/0/libretto16497-01-1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rEvq_jXiW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QNSigPdt4w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41194" y="518614"/>
            <a:ext cx="5916731" cy="1044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it-IT" sz="28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</a:t>
            </a:r>
            <a:r>
              <a:rPr lang="it-IT" sz="28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28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endParaRPr lang="en-US" sz="28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5911" y="5761746"/>
            <a:ext cx="8280000" cy="720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" y="5761746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60663" y="5875524"/>
            <a:ext cx="60259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project has received funding from the </a:t>
            </a:r>
            <a:r>
              <a:rPr lang="en-US" sz="1300" b="1" dirty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Union's Horizon 2020 research and innovation </a:t>
            </a:r>
            <a:r>
              <a:rPr lang="en-US" sz="1300" b="1" dirty="0" err="1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300" dirty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under </a:t>
            </a:r>
            <a:r>
              <a:rPr lang="en-US" sz="1300" b="1" dirty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agreement N°652601</a:t>
            </a:r>
            <a:endParaRPr lang="en-US" sz="13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43" y="5761746"/>
            <a:ext cx="1719065" cy="7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the inoculum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52942"/>
            <a:ext cx="5057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that the GTDs pathogens infect the plants mainly through the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wounds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is important to prune when the dispersion of the inoculum would be the lowest, that is during a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dry period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2543178"/>
            <a:ext cx="325117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1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 the pruning wounds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259574"/>
            <a:ext cx="8617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good practice to reduce the infections is to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 the entrance of the pathogens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trough the pruning wounds, this could be done with a chemical or a biological agent.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47" y="4013901"/>
            <a:ext cx="4975178" cy="2475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39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 the pruning wounds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160440"/>
            <a:ext cx="499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Mastic is used to block the entrance of pathogens in the plant; it is a practice with an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success rate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it is very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time consuming.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4" y="2541278"/>
            <a:ext cx="322807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51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 the pruning wounds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306884"/>
            <a:ext cx="50276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5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Trichoderma spp. is a microorganism that is able to rapidly </a:t>
            </a:r>
            <a:r>
              <a:rPr lang="en-US" sz="195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colonize an infected wound</a:t>
            </a:r>
            <a:r>
              <a:rPr lang="en-US" sz="195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the recent years more studies have been done on its usage.</a:t>
            </a:r>
            <a:endParaRPr lang="en-US" sz="195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68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 the pruning wounds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345302"/>
            <a:ext cx="8617072" cy="257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its ability to rapidly </a:t>
            </a:r>
            <a:r>
              <a:rPr lang="en-US" sz="19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colonize a wound</a:t>
            </a: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Trichoderma spp. is used as a biological barrier on a wound. </a:t>
            </a:r>
          </a:p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microorganism forms a shield that the pathogens are not able to penetrate.</a:t>
            </a:r>
          </a:p>
          <a:p>
            <a:pPr>
              <a:lnSpc>
                <a:spcPct val="150000"/>
              </a:lnSpc>
            </a:pPr>
            <a:endParaRPr lang="en-US" sz="195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58774" y="4499906"/>
            <a:ext cx="3060000" cy="2160000"/>
          </a:xfrm>
          <a:prstGeom prst="rect">
            <a:avLst/>
          </a:prstGeom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225" y="4499906"/>
            <a:ext cx="3060000" cy="216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319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Treated</a:t>
            </a:r>
            <a:endParaRPr lang="en-US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10920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Non-Treated</a:t>
            </a:r>
            <a:endParaRPr lang="en-US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 the pruning wounds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331014"/>
            <a:ext cx="87313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use of Trichoderma is strongly recommended since:</a:t>
            </a:r>
          </a:p>
          <a:p>
            <a:pPr>
              <a:lnSpc>
                <a:spcPct val="150000"/>
              </a:lnSpc>
            </a:pPr>
            <a:endParaRPr lang="en-US" sz="19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usable in </a:t>
            </a:r>
            <a:r>
              <a:rPr lang="en-US" sz="19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</a:t>
            </a: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viticulture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gives </a:t>
            </a:r>
            <a:r>
              <a:rPr lang="en-US" sz="19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results </a:t>
            </a: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shielding the wounds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could be </a:t>
            </a:r>
            <a:r>
              <a:rPr lang="en-US" sz="19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sprayed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</a:t>
            </a:r>
            <a:r>
              <a:rPr lang="en-US" sz="19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</a:t>
            </a: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9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cheaper</a:t>
            </a:r>
            <a:r>
              <a:rPr lang="en-US" sz="19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the mastics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907" y="3457574"/>
            <a:ext cx="3014897" cy="30148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4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Shielding the pruning wounds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stwBSAIbK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1542" y="2371725"/>
            <a:ext cx="7343775" cy="41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pruning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466" y="2345302"/>
            <a:ext cx="865993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practice that could be adopted to reduce the damages of GTDs is the pruning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respecting the sap flux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Having  a better flux of sap in the plant might reduce the clogging of sap due to the GTDs pathogens.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20" y="4203700"/>
            <a:ext cx="4410205" cy="2286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58775" y="6489700"/>
            <a:ext cx="854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info at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://www.winetwork-data.eu/intranet/libretti/0/libretto16497-01-1.pdf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pruning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18654"/>
            <a:ext cx="5057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Gouyot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Poussard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considered to be a good pruning system to reduce GTDs damages.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this pruning system there is no precise scientific evidence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9529"/>
            <a:ext cx="3240000" cy="3240000"/>
          </a:xfrm>
          <a:prstGeom prst="ellipse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44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answer to the given questions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38995"/>
            <a:ext cx="3305339" cy="327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5370" y="3189545"/>
            <a:ext cx="5054159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GTDs are a group of fungal diseases that affects the perennial organs of the plant, leading to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leaf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berries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sometimes also to the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 of the plant</a:t>
            </a:r>
            <a:endParaRPr lang="en-US" sz="2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YrEvq_jXiW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1512" y="2101652"/>
            <a:ext cx="7800975" cy="43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and Discussion </a:t>
            </a:r>
          </a:p>
        </p:txBody>
      </p:sp>
    </p:spTree>
    <p:extLst>
      <p:ext uri="{BB962C8B-B14F-4D97-AF65-F5344CB8AC3E}">
        <p14:creationId xmlns:p14="http://schemas.microsoft.com/office/powerpoint/2010/main" val="5830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infected vines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5585" y="2930718"/>
            <a:ext cx="5057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did not succeed in preventing the infection,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still possible to cure an infected plant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since the success ratio is never 100% those techniques are not scientifically validated.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4953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70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Trunk cleaning or curettage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331013"/>
            <a:ext cx="863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technique consist in opening the trunk with a chainsaw, in order to expose the infected area.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using a smaller chainsaw the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infected wood is removed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156329"/>
            <a:ext cx="3240000" cy="234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149700"/>
            <a:ext cx="3240000" cy="234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29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Trunk cleaning or curettage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363021"/>
            <a:ext cx="5043488" cy="14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technique gives good and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results, but it is expensive, time-consuming and the help of specialized worker is needed.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03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grafting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5440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technique consists in cutting the trunk below the grafting point; then a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graft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two scions is made.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881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grafting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9209" y="3442353"/>
            <a:ext cx="5043488" cy="14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technique gives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results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there is no need of special equipment, the problem is that is very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consuming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3678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46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Timely trunk renewal 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98449" y="3077726"/>
            <a:ext cx="5057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Timely Trunk Renewal is a practice that consists in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cutting the trunk and use a sucker to replace it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practice is particularly effective against </a:t>
            </a:r>
            <a:r>
              <a:rPr lang="en-US" sz="2000" dirty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it doesn't need the help of specialized workers, but is time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consuming.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52" y="2888887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0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infected vines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59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Trunk cleaning, over grafting and TTR could be effective only when the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 did not spread also in the root system.</a:t>
            </a:r>
            <a:endParaRPr lang="en-US" sz="2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infected vines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88509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5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other three methods that are starting to get popular, even though they are not scientifically validated. They will be shown in the following pages</a:t>
            </a:r>
            <a:endParaRPr lang="en-US" sz="195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should we care?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735292" y="3729039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0199" y="2327970"/>
            <a:ext cx="685719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GTDs cause huge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losses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(1,5 billion $ per year due to re-plantation worldwide), leading to </a:t>
            </a:r>
            <a:r>
              <a:rPr lang="en-US" sz="2000" dirty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decrease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billion€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France per year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both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quantity</a:t>
            </a:r>
            <a:endParaRPr lang="en-US" sz="2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aseline="-25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aseline="-25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Injections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297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European winegrowers use this method, that consists in drilling a hole in the trunk and injecting 3-4 ml of H</a:t>
            </a:r>
            <a:r>
              <a:rPr lang="en-US" sz="2000" baseline="-25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baseline="-25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inside the infected plant.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506" y="4329700"/>
            <a:ext cx="3339719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097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aseline="-25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aseline="-25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Injections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71913" y="2783775"/>
            <a:ext cx="5013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Winegrowers say that this technique is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it have a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cost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it is fast, still there is no scientific evidence of its effect.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2" y="2428872"/>
            <a:ext cx="2819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 nanoparticles injection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345307"/>
            <a:ext cx="855833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5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</a:t>
            </a:r>
            <a:r>
              <a:rPr lang="en-US" sz="195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winegrowers use this method, that consists in drilling a hole in the trunk and injecting </a:t>
            </a:r>
            <a:r>
              <a:rPr lang="en-US" sz="195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solution of Copper nanoparticles inside </a:t>
            </a:r>
            <a:r>
              <a:rPr lang="en-US" sz="195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infected plant.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look promising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there is still the need of more investigation on this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655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Trichoderma wood dowels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84614" y="2732027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technique consists in drilling one or more holes on an infected plant and to insert small wood dowels inoculated with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Trichoderma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technique is not validated and needs more scientific trials.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72871">
            <a:off x="7287151" y="5204349"/>
            <a:ext cx="1472356" cy="14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answer to the given questions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VQNSigPdt4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807" y="1965920"/>
            <a:ext cx="8042275" cy="45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and Discussion </a:t>
            </a:r>
          </a:p>
        </p:txBody>
      </p:sp>
    </p:spTree>
    <p:extLst>
      <p:ext uri="{BB962C8B-B14F-4D97-AF65-F5344CB8AC3E}">
        <p14:creationId xmlns:p14="http://schemas.microsoft.com/office/powerpoint/2010/main" val="3087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should we care?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414837" y="4805737"/>
            <a:ext cx="4412397" cy="18379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9751" y="2420048"/>
            <a:ext cx="260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Vineyard</a:t>
            </a:r>
            <a:r>
              <a:rPr lang="it-IT" sz="2000" dirty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751" y="3683700"/>
            <a:ext cx="260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Winemaking</a:t>
            </a:r>
            <a:r>
              <a:rPr lang="it-IT" sz="2000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01858" y="2345964"/>
            <a:ext cx="4241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production, plant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 and 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re-implantation costs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01858" y="3617577"/>
            <a:ext cx="42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fr-FR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</a:t>
            </a:r>
            <a:r>
              <a:rPr lang="fr-FR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-quantitative 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damages  in </a:t>
            </a: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(&lt; </a:t>
            </a: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sugar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&gt;pH   </a:t>
            </a: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(adult vineyard)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1" y="2545573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545563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420" y="2545569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5022375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5022374"/>
            <a:ext cx="116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5022375"/>
            <a:ext cx="22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</a:t>
            </a:r>
            <a:r>
              <a:rPr lang="it-IT" sz="2400" i="1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669553"/>
            <a:ext cx="2006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Delayed growth</a:t>
            </a:r>
          </a:p>
          <a:p>
            <a:pPr algn="ctr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Chlorosis on the leaves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Stunted development</a:t>
            </a:r>
          </a:p>
          <a:p>
            <a:pPr algn="ctr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Chlorosis on the leaves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Striped leaves</a:t>
            </a:r>
          </a:p>
          <a:p>
            <a:pPr algn="ctr"/>
            <a:r>
              <a:rPr lang="it-IT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</a:t>
            </a:r>
            <a:r>
              <a:rPr lang="it-IT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spots</a:t>
            </a:r>
            <a:r>
              <a:rPr lang="it-IT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the </a:t>
            </a:r>
            <a:r>
              <a:rPr lang="it-IT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berries</a:t>
            </a:r>
            <a:endParaRPr lang="en-US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</a:t>
            </a:r>
            <a:r>
              <a:rPr lang="it-IT" sz="2400" dirty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45302"/>
            <a:ext cx="86885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order to fight the grapevine trunk diseases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key to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 </a:t>
            </a:r>
            <a:endParaRPr lang="en-US" sz="2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55237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order to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GTDs diffusion is important to know how the infections work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40" y="3186110"/>
            <a:ext cx="3193635" cy="305241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30820" y="5336411"/>
            <a:ext cx="109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94997" y="4112451"/>
            <a:ext cx="1574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 by rain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83769" y="3274788"/>
            <a:ext cx="161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Inoculum ready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25099" y="5550754"/>
            <a:ext cx="138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Reproduction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55770" y="6238529"/>
            <a:ext cx="110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</a:t>
            </a: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3"/>
          <p:cNvSpPr txBox="1"/>
          <p:nvPr/>
        </p:nvSpPr>
        <p:spPr>
          <a:xfrm>
            <a:off x="3457575" y="4543042"/>
            <a:ext cx="104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Autumn</a:t>
            </a:r>
            <a:endParaRPr lang="en-US" sz="1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sellaDiTesto 14"/>
          <p:cNvSpPr txBox="1"/>
          <p:nvPr/>
        </p:nvSpPr>
        <p:spPr>
          <a:xfrm>
            <a:off x="6054831" y="2678279"/>
            <a:ext cx="90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Winter</a:t>
            </a:r>
            <a:endParaRPr lang="en-US" sz="16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5"/>
          <p:cNvSpPr txBox="1"/>
          <p:nvPr/>
        </p:nvSpPr>
        <p:spPr>
          <a:xfrm>
            <a:off x="7281278" y="3647758"/>
            <a:ext cx="211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wounds</a:t>
            </a:r>
            <a:endParaRPr lang="en-US" sz="1600" b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8143604" y="4542078"/>
            <a:ext cx="96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</a:t>
            </a:r>
            <a:endParaRPr lang="en-US" sz="16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27652"/>
            <a:ext cx="8645647" cy="466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7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that the GTDs pathogens infect the plants mainly through the pruning wounds is possible to prevent the infection with the following practices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the inoculum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in a dry </a:t>
            </a:r>
            <a:r>
              <a:rPr lang="en-US" sz="2000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 of the pruning wounds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24" y="3786284"/>
            <a:ext cx="4486275" cy="30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the inoculum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6" y="3079308"/>
            <a:ext cx="50577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order to have a lower inoculum in the field is important to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the infected plants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residuals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plot, and if possible to compost or burn them.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80" y="2545332"/>
            <a:ext cx="324515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88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3395</TotalTime>
  <Words>1233</Words>
  <Application>Microsoft Office PowerPoint</Application>
  <PresentationFormat>Presentazione su schermo (4:3)</PresentationFormat>
  <Paragraphs>158</Paragraphs>
  <Slides>36</Slides>
  <Notes>7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Roboto Light</vt:lpstr>
      <vt:lpstr>Tahoma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Francesco Invernizzi</cp:lastModifiedBy>
  <cp:revision>116</cp:revision>
  <dcterms:created xsi:type="dcterms:W3CDTF">2017-07-05T07:13:53Z</dcterms:created>
  <dcterms:modified xsi:type="dcterms:W3CDTF">2017-08-22T13:08:13Z</dcterms:modified>
</cp:coreProperties>
</file>